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E775-5F63-4630-813B-607830E3632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BB316-0238-41D1-9996-730BFCD0D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8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B3CFF-BB83-4245-BAF0-FCC5897171A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B3CFF-BB83-4245-BAF0-FCC5897171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4E0EB-8982-4116-A459-3D9F3540C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57DFF5-4402-4306-BCC5-34ACCD40A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71420-D21C-4A6C-8852-E6AC2CFE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38084-A186-43F1-8C00-9B2E075A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BA6B96-AB2E-4D03-BB77-ED5E5ABB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2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146F0-443A-4D7F-8569-AEAE87E8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B6DD96-D122-4550-9B2F-B397EC112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863B0-7D41-49E1-AE4A-99BEF1E5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3B809-B79E-438D-A392-DABFBCD9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A36B1-4A5A-4173-B61A-8994CCD5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06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777150-3456-40A9-9FAB-E0536CFAD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A11772-8306-4079-A71F-E060B05B0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4C695-65C7-4763-B079-B01F922F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9A3C6-419D-4B50-A9F5-373B00A4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909D9-13BF-4522-9475-93F52C7E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82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5FD5E-F062-4A0F-8796-BB1C5F68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D61DA-D16A-4B41-B844-10713254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C325A8-E6EC-499E-8015-9573E0FB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C1A7F-CA88-4609-A07B-1C7268BC8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FF4F4-E4C7-4AA9-A3C2-DA83B996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8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F5680-5E76-46BE-881C-5C67DC3F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CB4852-4257-45D4-AB67-7ABB9C981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27CBBB-8F89-48C7-B7A2-2E954632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E50848-F93A-4D43-9618-39658AD8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A5F14-3178-4ADF-964B-1F788576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9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60E3D-6232-4E20-A251-4C7167F5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00626-2E66-4C45-B7EB-6993A444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6DBB4F-B258-404F-8516-830EC599B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C280FA-07AE-4B30-B809-BED2A86F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BE95F0-EC8F-4C6F-8E36-D9095F13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184940-A4EA-4F2D-A45E-21E72722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0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9AB43-3EE6-4158-A21F-B6C0E2EB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70CF59-0D93-4BB6-8C70-6BEF01EBA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B22BDA-B9DB-4BF9-8F19-51DD2FFE9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55AF36-C25F-4AD5-B06B-6A63EF64C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0FA4C0-BE17-4F8C-A396-AA23A0FBA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D0BD89-9E6A-401F-AA2C-A37E777D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0DDB35-059E-4590-A567-4260BEE6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193430-EA00-4836-912E-8ACEA638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41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4EDDC-B351-40F5-9249-70CE1454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781D14-9B2B-4B55-A576-6B95B611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36C631-36E8-45F5-993F-0D2D4CFA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BDF363-D3F5-4FE8-B93F-4F2D8827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6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196CC5-F327-4BCF-8B2B-D9A73B21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E5BBC0-7143-4C59-9F05-9DD7EFC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CA254-458B-4700-9B28-9B7DF045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9BBC4-96BA-4369-BC76-864A620D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5F6F7-685E-44FA-A5C8-CB239869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9B757A-5592-489C-9C0A-9D92C1FE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FE69C8-4BE5-40C3-BE8E-BAE96D6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C1BC2-F965-400C-82D5-779FF1FF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4BF61-4E65-44E0-AB9B-1711EA25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2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98B7B-E519-4900-BA6B-222E8AE6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193E48-F1D2-4FEA-923F-67422827A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A69BC2-8D8A-4C9E-80BC-5ED24973C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C273C0-3419-4621-A797-80E4B730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F53FC-4A0D-47B6-BD27-E30154F3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5D6AC5-84A9-4157-991B-41542211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44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64602B-9309-4854-B47C-2E55DAFD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A3EAB-4658-4ECD-87B3-D9E410DB5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419EB-0081-455C-B25C-DE3736F1F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FC91F-713B-45E8-9BCF-4845D506F8D4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464F2-A5F9-42F0-BD6D-F973B8C02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02945-4DE1-4FEF-9AE2-D55C6CEF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D4C43-C2F5-4673-BC91-04F6C5F82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4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xxx.itp.ac.cn/pdf/2012.0984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6.00446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906.00446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xxx.itp.ac.cn/pdf/2012.0984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70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7004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papers/Generative_Pretraining_from_Pixels_V2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arxiv.org/pdf/1906.00446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1.00937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arxiv.org/pdf/1906.00446.pdf" TargetMode="External"/><Relationship Id="rId4" Type="http://schemas.openxmlformats.org/officeDocument/2006/relationships/hyperlink" Target="https://arxiv.org/pdf/1711.0093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94431-216F-41E5-B055-511A756BD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Taming Transformers for High-Resolution Image Synthesis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345A1A-E836-44A3-A473-CA61DB256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0223"/>
            <a:ext cx="9144000" cy="1655762"/>
          </a:xfrm>
        </p:spPr>
        <p:txBody>
          <a:bodyPr/>
          <a:lstStyle/>
          <a:p>
            <a:r>
              <a:rPr lang="en-US" altLang="zh-CN" dirty="0"/>
              <a:t>Wen Liu</a:t>
            </a:r>
          </a:p>
          <a:p>
            <a:r>
              <a:rPr lang="en-US" altLang="zh-CN" dirty="0"/>
              <a:t>2021/01/22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C4AE6-C5CC-4B34-98F8-2DB5F0E2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039"/>
            <a:ext cx="12192000" cy="15831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2BD609-7454-4C08-923A-2C262F11183D}"/>
              </a:ext>
            </a:extLst>
          </p:cNvPr>
          <p:cNvSpPr txBox="1"/>
          <p:nvPr/>
        </p:nvSpPr>
        <p:spPr>
          <a:xfrm>
            <a:off x="3852152" y="6488668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http://xxx.itp.ac.cn/pdf/2012.09841.pdf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4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A112B-6E6A-4DC4-B2DE-BE819597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 Loss Function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F661FF-2FAC-4620-B819-F8FA5FF0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893" y="1495967"/>
            <a:ext cx="9102874" cy="280871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A522ED5-2F1A-4E57-8F60-63371BEB73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28897B-BBA3-4CA5-9A00-8DE76AD7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0" y="4304683"/>
            <a:ext cx="9467850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27464F-8B8F-4433-B19C-B27AF29E3A3F}"/>
                  </a:ext>
                </a:extLst>
              </p:cNvPr>
              <p:cNvSpPr txBox="1"/>
              <p:nvPr/>
            </p:nvSpPr>
            <p:spPr>
              <a:xfrm>
                <a:off x="1454939" y="5651480"/>
                <a:ext cx="3343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Reconstruction loss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Update decoder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27464F-8B8F-4433-B19C-B27AF29E3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939" y="5651480"/>
                <a:ext cx="3343672" cy="646331"/>
              </a:xfrm>
              <a:prstGeom prst="rect">
                <a:avLst/>
              </a:prstGeom>
              <a:blipFill>
                <a:blip r:embed="rId4"/>
                <a:stretch>
                  <a:fillRect l="-1642" t="-4717" r="-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66D7C87-2B6E-459B-B810-85BD6EC8EA7B}"/>
              </a:ext>
            </a:extLst>
          </p:cNvPr>
          <p:cNvCxnSpPr/>
          <p:nvPr/>
        </p:nvCxnSpPr>
        <p:spPr>
          <a:xfrm flipV="1">
            <a:off x="2892357" y="4837889"/>
            <a:ext cx="252920" cy="79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96C3984-5189-4E72-9F6E-CE40BEA28F8B}"/>
              </a:ext>
            </a:extLst>
          </p:cNvPr>
          <p:cNvSpPr txBox="1"/>
          <p:nvPr/>
        </p:nvSpPr>
        <p:spPr>
          <a:xfrm>
            <a:off x="5015411" y="565148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embedding space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44E4911-AB4D-42D0-896A-CB2B52263E53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184725" y="4853812"/>
            <a:ext cx="1250306" cy="79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6B5F7B0-78FF-424B-9B04-7241CE7DA44C}"/>
              </a:ext>
            </a:extLst>
          </p:cNvPr>
          <p:cNvSpPr txBox="1"/>
          <p:nvPr/>
        </p:nvSpPr>
        <p:spPr>
          <a:xfrm>
            <a:off x="8526365" y="555755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encoder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4B3898-CCCF-49A9-B509-D3578DA0E16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8946206" y="4839657"/>
            <a:ext cx="473994" cy="71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3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A112B-6E6A-4DC4-B2DE-BE819597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VQ-VAE(-2): Architecture 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A522ED5-2F1A-4E57-8F60-63371BEB73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303AD2-618D-487F-A5A1-098B8C4B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81" y="1362752"/>
            <a:ext cx="8177816" cy="44710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E6F0E01-CA26-49D8-B057-B83091216BA7}"/>
              </a:ext>
            </a:extLst>
          </p:cNvPr>
          <p:cNvSpPr txBox="1"/>
          <p:nvPr/>
        </p:nvSpPr>
        <p:spPr>
          <a:xfrm>
            <a:off x="1103041" y="6025488"/>
            <a:ext cx="99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linkClick r:id="rId3"/>
              </a:rPr>
              <a:t>[2] Generating Diverse High-Fidelity Images with VQ-VAE-2,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Ali </a:t>
            </a:r>
            <a:r>
              <a:rPr lang="en-US" altLang="zh-CN" sz="1400" dirty="0" err="1">
                <a:hlinkClick r:id="rId3"/>
              </a:rPr>
              <a:t>Razavi</a:t>
            </a:r>
            <a:r>
              <a:rPr lang="en-US" altLang="zh-CN" sz="1400" dirty="0">
                <a:hlinkClick r:id="rId3"/>
              </a:rPr>
              <a:t>∗, </a:t>
            </a:r>
            <a:r>
              <a:rPr lang="en-US" altLang="zh-CN" sz="1400" dirty="0" err="1">
                <a:hlinkClick r:id="rId3"/>
              </a:rPr>
              <a:t>Aäron</a:t>
            </a:r>
            <a:r>
              <a:rPr lang="en-US" altLang="zh-CN" sz="1400" dirty="0">
                <a:hlinkClick r:id="rId3"/>
              </a:rPr>
              <a:t> van den Oord∗, Oriol </a:t>
            </a:r>
            <a:r>
              <a:rPr lang="en-US" altLang="zh-CN" sz="1400" dirty="0" err="1">
                <a:hlinkClick r:id="rId3"/>
              </a:rPr>
              <a:t>Vinyals</a:t>
            </a:r>
            <a:r>
              <a:rPr lang="en-US" altLang="zh-CN" sz="1400" dirty="0">
                <a:hlinkClick r:id="rId3"/>
              </a:rPr>
              <a:t>, </a:t>
            </a:r>
            <a:r>
              <a:rPr lang="en-US" altLang="zh-CN" sz="1400" dirty="0" err="1">
                <a:hlinkClick r:id="rId3"/>
              </a:rPr>
              <a:t>arxiv</a:t>
            </a:r>
            <a:r>
              <a:rPr lang="en-US" altLang="zh-CN" sz="1400" dirty="0">
                <a:hlinkClick r:id="rId3"/>
              </a:rPr>
              <a:t> 1906.00446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237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A112B-6E6A-4DC4-B2DE-BE819597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VQ-VAE(-2): Pipeline 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A522ED5-2F1A-4E57-8F60-63371BEB73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6F0E01-CA26-49D8-B057-B83091216BA7}"/>
              </a:ext>
            </a:extLst>
          </p:cNvPr>
          <p:cNvSpPr txBox="1"/>
          <p:nvPr/>
        </p:nvSpPr>
        <p:spPr>
          <a:xfrm>
            <a:off x="1103041" y="6025488"/>
            <a:ext cx="99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linkClick r:id="rId2"/>
              </a:rPr>
              <a:t>[2] Generating Diverse High-Fidelity Images with VQ-VAE-2,</a:t>
            </a:r>
            <a:r>
              <a:rPr lang="zh-CN" altLang="en-US" sz="1400" dirty="0">
                <a:hlinkClick r:id="rId2"/>
              </a:rPr>
              <a:t> </a:t>
            </a:r>
            <a:r>
              <a:rPr lang="en-US" altLang="zh-CN" sz="1400" dirty="0">
                <a:hlinkClick r:id="rId2"/>
              </a:rPr>
              <a:t>Ali </a:t>
            </a:r>
            <a:r>
              <a:rPr lang="en-US" altLang="zh-CN" sz="1400" dirty="0" err="1">
                <a:hlinkClick r:id="rId2"/>
              </a:rPr>
              <a:t>Razavi</a:t>
            </a:r>
            <a:r>
              <a:rPr lang="en-US" altLang="zh-CN" sz="1400" dirty="0">
                <a:hlinkClick r:id="rId2"/>
              </a:rPr>
              <a:t>∗, </a:t>
            </a:r>
            <a:r>
              <a:rPr lang="en-US" altLang="zh-CN" sz="1400" dirty="0" err="1">
                <a:hlinkClick r:id="rId2"/>
              </a:rPr>
              <a:t>Aäron</a:t>
            </a:r>
            <a:r>
              <a:rPr lang="en-US" altLang="zh-CN" sz="1400" dirty="0">
                <a:hlinkClick r:id="rId2"/>
              </a:rPr>
              <a:t> van den Oord∗, Oriol </a:t>
            </a:r>
            <a:r>
              <a:rPr lang="en-US" altLang="zh-CN" sz="1400" dirty="0" err="1">
                <a:hlinkClick r:id="rId2"/>
              </a:rPr>
              <a:t>Vinyals</a:t>
            </a:r>
            <a:r>
              <a:rPr lang="en-US" altLang="zh-CN" sz="1400" dirty="0">
                <a:hlinkClick r:id="rId2"/>
              </a:rPr>
              <a:t>, </a:t>
            </a:r>
            <a:r>
              <a:rPr lang="en-US" altLang="zh-CN" sz="1400" dirty="0" err="1">
                <a:hlinkClick r:id="rId2"/>
              </a:rPr>
              <a:t>arxiv</a:t>
            </a:r>
            <a:r>
              <a:rPr lang="en-US" altLang="zh-CN" sz="1400" dirty="0">
                <a:hlinkClick r:id="rId2"/>
              </a:rPr>
              <a:t> 1906.00446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25F377-E5F5-4A5A-9A67-E10FB956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50" y="1275363"/>
            <a:ext cx="9050954" cy="45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8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BB30B-7252-4C1F-9359-E2863D4E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+ VQ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836E5C-AAF9-4DA4-9D34-161A01BEA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731" y="1461781"/>
            <a:ext cx="10183017" cy="484531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78186C-E709-472C-93AD-5F9ADD2B6C5D}"/>
              </a:ext>
            </a:extLst>
          </p:cNvPr>
          <p:cNvSpPr txBox="1"/>
          <p:nvPr/>
        </p:nvSpPr>
        <p:spPr>
          <a:xfrm>
            <a:off x="3911245" y="643971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http://xxx.itp.ac.cn/pdf/2012.09841.pdf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06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9FCCE-EBCA-42AF-BF1F-88A1392E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+ VQ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2AADDD-69C4-48D3-A255-CA57514F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12" y="1786714"/>
            <a:ext cx="3908289" cy="44473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C2CABF-A44A-4713-A4D1-B90D59E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6714"/>
            <a:ext cx="4827817" cy="44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BBAB2-7CF6-42FF-ADE6-B71452CF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+ VQ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9E1C27-EBA9-49ED-8F90-5BCDFD5B5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914" y="1429385"/>
            <a:ext cx="4300566" cy="5284052"/>
          </a:xfrm>
        </p:spPr>
      </p:pic>
    </p:spTree>
    <p:extLst>
      <p:ext uri="{BB962C8B-B14F-4D97-AF65-F5344CB8AC3E}">
        <p14:creationId xmlns:p14="http://schemas.microsoft.com/office/powerpoint/2010/main" val="22770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8F4E8-A27A-4D52-8A5D-0D6050F3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Conditional image-to-image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4FDBC-C6C8-4290-9F19-6783C9DD6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7DA7D7-74F4-4F88-9510-BC7A5F57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74" y="1825625"/>
            <a:ext cx="9946251" cy="39865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CDFE98-ABAA-4237-B4F2-EEFFED5AEAC8}"/>
              </a:ext>
            </a:extLst>
          </p:cNvPr>
          <p:cNvSpPr txBox="1"/>
          <p:nvPr/>
        </p:nvSpPr>
        <p:spPr>
          <a:xfrm>
            <a:off x="3803467" y="6369730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https://arxiv.org/pdf/1611.07004.pdf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31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EFFAB-0942-4735-9F9F-84A1A276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GAN-based Image Generation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57FEF-9A5E-42BF-9195-4BB6C0CC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6" y="1858466"/>
            <a:ext cx="7755062" cy="43819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359270-ECC5-45F4-8739-B9B1A5BF82C9}"/>
              </a:ext>
            </a:extLst>
          </p:cNvPr>
          <p:cNvSpPr txBox="1"/>
          <p:nvPr/>
        </p:nvSpPr>
        <p:spPr>
          <a:xfrm>
            <a:off x="4072646" y="640816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https://arxiv.org/pdf/1611.07004.pdf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90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EFFAB-0942-4735-9F9F-84A1A276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Transformer-based Image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E31C6-97C9-4C79-A54E-2D1EEAC5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-GPT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A508AF-6716-423F-9A77-6618C444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64" y="2326834"/>
            <a:ext cx="9953139" cy="37593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D82F09-1B8A-4944-AFAC-BC658CDD2420}"/>
              </a:ext>
            </a:extLst>
          </p:cNvPr>
          <p:cNvSpPr txBox="1"/>
          <p:nvPr/>
        </p:nvSpPr>
        <p:spPr>
          <a:xfrm>
            <a:off x="2203088" y="6383259"/>
            <a:ext cx="752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https://cdn.openai.com/papers/Generative_Pretraining_from_Pixels_V2.pdf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10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F8A29-CB54-4F19-92F5-2B0E3C6D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VQ-VAE-based Image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D17E7-5302-42CC-AF2C-6A6B08F7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43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24F99-40F4-417C-B69E-38F12CC3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VAE and Pixel 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C54BF-98DC-4637-B6D3-52C08B2E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Modeling the data distribution p(x)</a:t>
            </a:r>
          </a:p>
          <a:p>
            <a:pPr lvl="1"/>
            <a:r>
              <a:rPr lang="en-US" altLang="zh-CN" dirty="0"/>
              <a:t>VAE: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Pixel RNN (CNN):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05BD2-8CB0-4ED6-9231-593685E7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83" y="2961024"/>
            <a:ext cx="4810125" cy="600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037648-BD32-46C5-857B-142A926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83" y="4253859"/>
            <a:ext cx="4660426" cy="885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52A002-F852-402B-8CBF-4690F5E5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2" y="2399889"/>
            <a:ext cx="5941927" cy="21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24F99-40F4-417C-B69E-38F12CC3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C54BF-98DC-4637-B6D3-52C08B2E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Posterior distribution p(</a:t>
            </a:r>
            <a:r>
              <a:rPr lang="en-US" altLang="zh-CN" dirty="0" err="1"/>
              <a:t>z|x</a:t>
            </a:r>
            <a:r>
              <a:rPr lang="en-US" altLang="zh-CN" dirty="0"/>
              <a:t>) is assumed normal distribution with diagonal covariance.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Modeling p(</a:t>
            </a:r>
            <a:r>
              <a:rPr lang="en-US" altLang="zh-CN" dirty="0" err="1"/>
              <a:t>z|x</a:t>
            </a:r>
            <a:r>
              <a:rPr lang="en-US" altLang="zh-CN" dirty="0"/>
              <a:t>) with Pixel CNN.</a:t>
            </a:r>
          </a:p>
        </p:txBody>
      </p:sp>
    </p:spTree>
    <p:extLst>
      <p:ext uri="{BB962C8B-B14F-4D97-AF65-F5344CB8AC3E}">
        <p14:creationId xmlns:p14="http://schemas.microsoft.com/office/powerpoint/2010/main" val="230674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24F99-40F4-417C-B69E-38F12CC3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 (Vector Quantization)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8C54BF-98DC-4637-B6D3-52C08B2E7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CN" dirty="0"/>
                  <a:t>A latent embedding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dirty="0"/>
                  <a:t>, K is the size of space and D is dimensionality of each latent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8C54BF-98DC-4637-B6D3-52C08B2E7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2F8BA7D-E202-4EA0-8C6C-6EEAB103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988" y="325731"/>
            <a:ext cx="4416394" cy="13649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AAD011-0C7A-4A3E-BFDC-D74475FE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54" y="2693243"/>
            <a:ext cx="9328347" cy="35506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8C261B-4A67-4F70-8B8D-AE5E8CEBE89C}"/>
              </a:ext>
            </a:extLst>
          </p:cNvPr>
          <p:cNvSpPr txBox="1"/>
          <p:nvPr/>
        </p:nvSpPr>
        <p:spPr>
          <a:xfrm>
            <a:off x="1264611" y="6378380"/>
            <a:ext cx="873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linkClick r:id="rId6"/>
              </a:rPr>
              <a:t>[1] Neural Discrete Representation Learning, Aaron van den Oord, Oriol </a:t>
            </a:r>
            <a:r>
              <a:rPr lang="en-US" altLang="zh-CN" sz="1400" dirty="0" err="1">
                <a:hlinkClick r:id="rId6"/>
              </a:rPr>
              <a:t>Vinyals</a:t>
            </a:r>
            <a:r>
              <a:rPr lang="en-US" altLang="zh-CN" sz="1400" dirty="0">
                <a:hlinkClick r:id="rId6"/>
              </a:rPr>
              <a:t>, </a:t>
            </a:r>
            <a:r>
              <a:rPr lang="en-US" altLang="zh-CN" sz="1400" dirty="0" err="1">
                <a:hlinkClick r:id="rId6"/>
              </a:rPr>
              <a:t>Koray</a:t>
            </a:r>
            <a:r>
              <a:rPr lang="en-US" altLang="zh-CN" sz="1400" dirty="0">
                <a:hlinkClick r:id="rId6"/>
              </a:rPr>
              <a:t> </a:t>
            </a:r>
            <a:r>
              <a:rPr lang="en-US" altLang="zh-CN" sz="1400" dirty="0" err="1">
                <a:hlinkClick r:id="rId6"/>
              </a:rPr>
              <a:t>Kavukcuoglu</a:t>
            </a:r>
            <a:r>
              <a:rPr lang="en-US" altLang="zh-CN" sz="1400" dirty="0">
                <a:hlinkClick r:id="rId6"/>
              </a:rPr>
              <a:t>, NIPS 2017</a:t>
            </a:r>
            <a:endParaRPr lang="en-US" altLang="zh-CN" sz="1400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321627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24F99-40F4-417C-B69E-38F12CC3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VQ-VAE Framework: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8C54BF-98DC-4637-B6D3-52C08B2E7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CN" dirty="0"/>
                  <a:t>A latent embedding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dirty="0"/>
                  <a:t>, K is the size of space and D is dimensionality of each latent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8C54BF-98DC-4637-B6D3-52C08B2E7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28C261B-4A67-4F70-8B8D-AE5E8CEBE89C}"/>
              </a:ext>
            </a:extLst>
          </p:cNvPr>
          <p:cNvSpPr txBox="1"/>
          <p:nvPr/>
        </p:nvSpPr>
        <p:spPr>
          <a:xfrm>
            <a:off x="1264611" y="6378380"/>
            <a:ext cx="873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linkClick r:id="rId4"/>
              </a:rPr>
              <a:t>[1] Neural Discrete Representation Learning, Aaron van den Oord, Oriol </a:t>
            </a:r>
            <a:r>
              <a:rPr lang="en-US" altLang="zh-CN" sz="1400" dirty="0" err="1">
                <a:hlinkClick r:id="rId4"/>
              </a:rPr>
              <a:t>Vinyals</a:t>
            </a:r>
            <a:r>
              <a:rPr lang="en-US" altLang="zh-CN" sz="1400" dirty="0">
                <a:hlinkClick r:id="rId4"/>
              </a:rPr>
              <a:t>, </a:t>
            </a:r>
            <a:r>
              <a:rPr lang="en-US" altLang="zh-CN" sz="1400" dirty="0" err="1">
                <a:hlinkClick r:id="rId4"/>
              </a:rPr>
              <a:t>Koray</a:t>
            </a:r>
            <a:r>
              <a:rPr lang="en-US" altLang="zh-CN" sz="1400" dirty="0">
                <a:hlinkClick r:id="rId4"/>
              </a:rPr>
              <a:t> </a:t>
            </a:r>
            <a:r>
              <a:rPr lang="en-US" altLang="zh-CN" sz="1400" dirty="0" err="1">
                <a:hlinkClick r:id="rId4"/>
              </a:rPr>
              <a:t>Kavukcuoglu</a:t>
            </a:r>
            <a:r>
              <a:rPr lang="en-US" altLang="zh-CN" sz="1400" dirty="0">
                <a:hlinkClick r:id="rId4"/>
              </a:rPr>
              <a:t>, NIPS 2017</a:t>
            </a:r>
            <a:endParaRPr lang="en-US" altLang="zh-CN" sz="1400" dirty="0">
              <a:hlinkClick r:id="rId5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36048-4A42-4EC0-B5E4-E8147CF35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611" y="2817304"/>
            <a:ext cx="9771798" cy="30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1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330</Words>
  <Application>Microsoft Office PowerPoint</Application>
  <PresentationFormat>宽屏</PresentationFormat>
  <Paragraphs>69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Taming Transformers for High-Resolution Image Synthesis</vt:lpstr>
      <vt:lpstr>Conditional image-to-image generation</vt:lpstr>
      <vt:lpstr>GAN-based Image Generation</vt:lpstr>
      <vt:lpstr>Transformer-based Image Generation</vt:lpstr>
      <vt:lpstr>VQ-VAE-based Image Generation</vt:lpstr>
      <vt:lpstr>VAE and Pixel CNN</vt:lpstr>
      <vt:lpstr>VQ-VAE</vt:lpstr>
      <vt:lpstr>VQ (Vector Quantization)</vt:lpstr>
      <vt:lpstr>VQ-VAE Framework:</vt:lpstr>
      <vt:lpstr>VQ-VAE Loss Function</vt:lpstr>
      <vt:lpstr>VQ-VAE(-2): Architecture </vt:lpstr>
      <vt:lpstr>VQ-VAE(-2): Pipeline </vt:lpstr>
      <vt:lpstr>Transformer + VQ</vt:lpstr>
      <vt:lpstr>Transformer + VQ</vt:lpstr>
      <vt:lpstr>Transformer + VQ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wen</dc:creator>
  <cp:lastModifiedBy>liu wen</cp:lastModifiedBy>
  <cp:revision>34</cp:revision>
  <dcterms:created xsi:type="dcterms:W3CDTF">2021-01-22T03:46:45Z</dcterms:created>
  <dcterms:modified xsi:type="dcterms:W3CDTF">2021-01-23T08:01:57Z</dcterms:modified>
</cp:coreProperties>
</file>